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63" r:id="rId3"/>
    <p:sldId id="262" r:id="rId4"/>
    <p:sldId id="258" r:id="rId5"/>
    <p:sldId id="259" r:id="rId6"/>
    <p:sldId id="260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C767D-3EC9-4BF2-8586-C5EDCD20D3A5}" v="10" dt="2025-04-30T10:20:03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4D916-3D40-40EF-A734-8CDFDB210F4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56C49-0E36-4398-8AEF-1B01EE9F2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9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56C49-0E36-4398-8AEF-1B01EE9F2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428F-0625-E5BB-51AC-5BC0772A8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DC18B-A986-DBFC-38E4-5BC8670FD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F6721-0E04-8171-D0EC-7671D470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94C28-2C36-913E-D50B-7A20D88F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04F6A-4C12-DF50-E51A-2BD4D98A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7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EC5F-5403-CE44-B63D-BAA6144C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45DD9-56E6-7F00-474E-9DC6B72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3D2F4-05CB-A512-5F70-E9437487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A6C0F-9C46-3041-6449-A35CB4001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66C4A-A60F-F3CE-3CD2-454FF9A3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77F9C8-D65D-460E-08E8-66E6E4546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E1DDE-3297-94CE-A562-6402BB24F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D3EA6-2604-1292-A9D9-565E88BE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8994E-A49A-0DF3-F61B-4AE02706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3345-6C23-0976-36FB-19FD3D30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1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65A9-CD9D-D759-9643-3F4FF835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C2A3-2117-FCC2-8F35-521A842D9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A69E4-7682-83A7-3C6A-C67E0B7F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26205-6E30-5581-418D-06EF94DE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6E5AD-FFAF-16E8-3695-0832B619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7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88E0-ADBD-5373-BBDB-25190A19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316DF-2545-CE72-1ADB-5C343436C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D9490-CAFF-89DB-2D61-A87B8593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5BF6-0C29-16E2-8F78-7FFAB68D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86FD7-3585-2495-ABC5-6C9B1785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0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26AC-4C82-4322-1B91-39258A01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1FD7-197B-EC2F-86DE-3FF855B93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C7E31-4685-A9A8-4F23-1079E96A5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7B343-31C4-5C79-8771-EAA411BD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84CC5-0F9D-85DB-2D08-E378A6FA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F8789-D9BE-E014-5400-6CD643FC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AE0E-B8AA-F686-E282-EC15E2CD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ABF1D-1D38-228B-DB21-EB9484767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DAA33-AB46-82DE-D556-4EC9AA30F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3C137-E57D-9142-82C8-BF73B0DE2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E3940-0EE8-EADA-0B9C-F659E0E50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85A588-EE07-AB5A-7B50-95D90471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83B95-17EC-EE23-886D-47AE43C8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96321-C5E2-F8C0-B705-B19FECF3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2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DC94-A52B-F5FC-C202-71663EA8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DCFE8-374A-D44D-E652-1B921EF0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5BC7C-FB9A-CEFD-869F-53A50C59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FCFDF-4F95-5E0E-D24A-BC8F9DF5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8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EE62FE-C33F-DFE9-4088-B85D0BC5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D5439-CC96-DC76-4721-3D65B5BB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5EB55-E319-7460-A092-F4039049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729C2-A8D6-C80B-79B1-0AD8FBF4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5D2F5-5244-34CE-39DA-4EC6EC7E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E9233-3BD9-897F-A199-3085BBADF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75747-1FD3-C783-E7C7-5A31C471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6C876-C825-22D6-90D8-B558B9A6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350F7-8CED-4169-FBED-1014858A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EA08-9C57-A842-180E-C2D821C7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C02B3-0039-5370-31CC-16ABBBF5A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2759C-A982-EEA1-3A82-804B93DE4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78B61-1310-6E77-A49B-8574B19D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CBACA-1173-DD83-D063-D34D4AD2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7D0D8-3B4C-079A-B33B-755344DD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4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09525A-83A2-6733-2653-69EF4D2A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0D97C-2699-013A-3182-9548B3F2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23269-FCB8-C40D-1975-407CDC0C0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086A4-6041-43C6-9FC7-119605AC8C2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97300-6982-7102-7C36-914238D52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105F-429F-E816-66F6-FB8B7ACCB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1B25F-F0ED-4BAF-8E8B-75917C5F5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9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cars parked in a parking lot&#10;&#10;AI-generated content may be incorrect.">
            <a:extLst>
              <a:ext uri="{FF2B5EF4-FFF2-40B4-BE49-F238E27FC236}">
                <a16:creationId xmlns:a16="http://schemas.microsoft.com/office/drawing/2014/main" id="{E159F06C-668B-6B39-74A3-E0BAF732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r="-1" b="22694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8" name="Content Placeholder 7" descr="A red white and blue flag&#10;&#10;AI-generated content may be incorrect.">
            <a:extLst>
              <a:ext uri="{FF2B5EF4-FFF2-40B4-BE49-F238E27FC236}">
                <a16:creationId xmlns:a16="http://schemas.microsoft.com/office/drawing/2014/main" id="{67EF0EA1-21F2-386B-30F1-75BD980A3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89" y="5370400"/>
            <a:ext cx="3629608" cy="116632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042509-6D88-FEA6-D22F-3356A05BE687}"/>
              </a:ext>
            </a:extLst>
          </p:cNvPr>
          <p:cNvSpPr txBox="1">
            <a:spLocks/>
          </p:cNvSpPr>
          <p:nvPr/>
        </p:nvSpPr>
        <p:spPr>
          <a:xfrm>
            <a:off x="555394" y="42877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Carroll County Veterans Memorial Community Wellness Center</a:t>
            </a:r>
          </a:p>
        </p:txBody>
      </p:sp>
    </p:spTree>
    <p:extLst>
      <p:ext uri="{BB962C8B-B14F-4D97-AF65-F5344CB8AC3E}">
        <p14:creationId xmlns:p14="http://schemas.microsoft.com/office/powerpoint/2010/main" val="125860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F396-5698-18D5-7A23-1F5D92A8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6" y="3710613"/>
            <a:ext cx="3745992" cy="2452687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Project Objectives: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Why? How? 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5" name="Content Placeholder 4" descr="A close up of a pair of boots&#10;&#10;AI-generated content may be incorrect.">
            <a:extLst>
              <a:ext uri="{FF2B5EF4-FFF2-40B4-BE49-F238E27FC236}">
                <a16:creationId xmlns:a16="http://schemas.microsoft.com/office/drawing/2014/main" id="{5106A610-E31E-DD9B-BFE2-55A1F2D4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13E18678-AB5F-36E3-33A6-CE02BB2A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404" y="3710613"/>
            <a:ext cx="7943108" cy="3055947"/>
          </a:xfrm>
        </p:spPr>
        <p:txBody>
          <a:bodyPr anchor="ctr">
            <a:normAutofit fontScale="92500"/>
          </a:bodyPr>
          <a:lstStyle/>
          <a:p>
            <a:pPr marL="0" indent="0" algn="just">
              <a:buNone/>
            </a:pPr>
            <a:r>
              <a:rPr lang="en-US" sz="1800" b="1" i="1" dirty="0">
                <a:solidFill>
                  <a:schemeClr val="tx2"/>
                </a:solidFill>
              </a:rPr>
              <a:t>The Center is a holistic approach to supporting all aspects of health &amp; wellness for military veterans, first-responders, and their families in the region. </a:t>
            </a:r>
          </a:p>
          <a:p>
            <a:r>
              <a:rPr lang="en-US" sz="1800" dirty="0">
                <a:solidFill>
                  <a:schemeClr val="tx2"/>
                </a:solidFill>
              </a:rPr>
              <a:t>delivers quality-of-life services and programs to support health, wellness, &amp; well-being across generations: 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social services, dental care, and mental/behavioral health services, mental &amp; spiritual wellness, physical &amp; occupational therapy, and chiropractic services</a:t>
            </a:r>
          </a:p>
          <a:p>
            <a:r>
              <a:rPr lang="en-US" sz="1800" dirty="0">
                <a:solidFill>
                  <a:schemeClr val="tx2"/>
                </a:solidFill>
              </a:rPr>
              <a:t>renovates, expands, and re-purposes the shuttered Veterans Memorial facility </a:t>
            </a:r>
          </a:p>
          <a:p>
            <a:r>
              <a:rPr lang="en-US" sz="1800" dirty="0">
                <a:solidFill>
                  <a:schemeClr val="tx2"/>
                </a:solidFill>
              </a:rPr>
              <a:t>modernizes the adjacent Veterans Memorial Park, located next to the Carroll County Veterans’ facility </a:t>
            </a:r>
          </a:p>
          <a:p>
            <a:pPr lvl="1"/>
            <a:endParaRPr lang="en-US" sz="1600" dirty="0"/>
          </a:p>
        </p:txBody>
      </p:sp>
      <p:pic>
        <p:nvPicPr>
          <p:cNvPr id="6" name="Content Placeholder 7" descr="A red white and blue flag&#10;&#10;AI-generated content may be incorrect.">
            <a:extLst>
              <a:ext uri="{FF2B5EF4-FFF2-40B4-BE49-F238E27FC236}">
                <a16:creationId xmlns:a16="http://schemas.microsoft.com/office/drawing/2014/main" id="{4B97DB55-A269-FD4F-F689-29E0BFDAD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" y="5462602"/>
            <a:ext cx="3629608" cy="11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a parking lot and trees&#10;&#10;AI-generated content may be incorrect.">
            <a:extLst>
              <a:ext uri="{FF2B5EF4-FFF2-40B4-BE49-F238E27FC236}">
                <a16:creationId xmlns:a16="http://schemas.microsoft.com/office/drawing/2014/main" id="{4A302587-1FBD-52DE-40AB-FF288A157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138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D4AC9-80A9-F6F7-E959-1FC91817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475" y="7117"/>
            <a:ext cx="4166615" cy="1245611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Service Area &amp; Partnerships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14EE89-5597-0058-378F-3B84A4C17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0162" y="1149000"/>
            <a:ext cx="3995928" cy="4304927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Location:                                          2044 Brenner Rd., Carrollton, OH</a:t>
            </a:r>
          </a:p>
          <a:p>
            <a:r>
              <a:rPr lang="en-US" sz="2200" dirty="0"/>
              <a:t>Counties served:                           Carroll, Columbiana, Harrison, Jefferson, Stark, &amp; Tuscarawas</a:t>
            </a:r>
          </a:p>
          <a:p>
            <a:r>
              <a:rPr lang="en-US" sz="2200" dirty="0"/>
              <a:t>Partners:                                            Carroll County Commissioners, Carroll County Health Dept., Carrollton School District, Carroll County Veterans,     Carroll County First Responders, </a:t>
            </a:r>
            <a:r>
              <a:rPr lang="en-US" sz="2200" dirty="0" err="1"/>
              <a:t>SpringVale</a:t>
            </a:r>
            <a:r>
              <a:rPr lang="en-US" sz="2200" dirty="0"/>
              <a:t> (a FQHC provider), Aultman Foundation </a:t>
            </a:r>
          </a:p>
          <a:p>
            <a:pPr marL="0" indent="0">
              <a:buNone/>
            </a:pPr>
            <a:endParaRPr lang="en-US" sz="2200" dirty="0"/>
          </a:p>
          <a:p>
            <a:pPr algn="just"/>
            <a:endParaRPr lang="en-US" sz="2000" dirty="0"/>
          </a:p>
        </p:txBody>
      </p:sp>
      <p:pic>
        <p:nvPicPr>
          <p:cNvPr id="6" name="Content Placeholder 7" descr="A red white and blue flag&#10;&#10;AI-generated content may be incorrect.">
            <a:extLst>
              <a:ext uri="{FF2B5EF4-FFF2-40B4-BE49-F238E27FC236}">
                <a16:creationId xmlns:a16="http://schemas.microsoft.com/office/drawing/2014/main" id="{CC8F7C84-D182-F75C-9D88-43597C21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16" y="5572800"/>
            <a:ext cx="3629608" cy="11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3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65D3F1-1E0F-4BC6-9846-BCE0BCC9D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8BB2C-0737-5C90-B847-65FE3AA0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056" y="485192"/>
            <a:ext cx="3582955" cy="1885032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chemeClr val="tx2"/>
                </a:solidFill>
              </a:rPr>
              <a:t>Relations &amp; Gratitude</a:t>
            </a:r>
          </a:p>
        </p:txBody>
      </p:sp>
      <p:pic>
        <p:nvPicPr>
          <p:cNvPr id="7" name="Picture 6" descr="A group of people standing in front of a truck&#10;&#10;AI-generated content may be incorrect.">
            <a:extLst>
              <a:ext uri="{FF2B5EF4-FFF2-40B4-BE49-F238E27FC236}">
                <a16:creationId xmlns:a16="http://schemas.microsoft.com/office/drawing/2014/main" id="{805C33DF-CBC2-7D51-E74C-2848B6F6F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" t="17794" r="1069" b="24604"/>
          <a:stretch/>
        </p:blipFill>
        <p:spPr>
          <a:xfrm>
            <a:off x="1" y="7"/>
            <a:ext cx="7680960" cy="282048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C5DD65-700A-D8F9-FF3F-F925DCE5B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77" y="2536178"/>
            <a:ext cx="6998110" cy="2978143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Carroll County Commissioners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$40,000 Technical Assistance for program management</a:t>
            </a:r>
          </a:p>
          <a:p>
            <a:r>
              <a:rPr lang="en-US" sz="2000" dirty="0">
                <a:solidFill>
                  <a:schemeClr val="tx2"/>
                </a:solidFill>
              </a:rPr>
              <a:t>OMEGA: Ohio Mid-Eastern Governments Association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Grant exploration; grant writing; planning assistance </a:t>
            </a:r>
          </a:p>
          <a:p>
            <a:r>
              <a:rPr lang="en-US" sz="2000" dirty="0">
                <a:solidFill>
                  <a:schemeClr val="tx2"/>
                </a:solidFill>
              </a:rPr>
              <a:t>Governor’s Office of Appalachia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$100,100 award for roof repairs</a:t>
            </a:r>
          </a:p>
        </p:txBody>
      </p:sp>
      <p:pic>
        <p:nvPicPr>
          <p:cNvPr id="5" name="Content Placeholder 4" descr="A group of men looking at a piece of paper&#10;&#10;AI-generated content may be incorrect.">
            <a:extLst>
              <a:ext uri="{FF2B5EF4-FFF2-40B4-BE49-F238E27FC236}">
                <a16:creationId xmlns:a16="http://schemas.microsoft.com/office/drawing/2014/main" id="{C27A9AE9-C952-028E-4818-A2F3F683F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r="2" b="25735"/>
          <a:stretch/>
        </p:blipFill>
        <p:spPr>
          <a:xfrm>
            <a:off x="7671072" y="2768742"/>
            <a:ext cx="4520928" cy="40892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755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Content Placeholder 7" descr="A red white and blue flag&#10;&#10;AI-generated content may be incorrect.">
            <a:extLst>
              <a:ext uri="{FF2B5EF4-FFF2-40B4-BE49-F238E27FC236}">
                <a16:creationId xmlns:a16="http://schemas.microsoft.com/office/drawing/2014/main" id="{63094B14-3DC8-193C-4808-1B73AB050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7" y="5239985"/>
            <a:ext cx="3629608" cy="11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ool with people standing in it&#10;&#10;AI-generated content may be incorrect.">
            <a:extLst>
              <a:ext uri="{FF2B5EF4-FFF2-40B4-BE49-F238E27FC236}">
                <a16:creationId xmlns:a16="http://schemas.microsoft.com/office/drawing/2014/main" id="{DA496B81-5908-5D61-15BE-27DCDCA7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644" r="-1205" b="41627"/>
          <a:stretch/>
        </p:blipFill>
        <p:spPr>
          <a:xfrm>
            <a:off x="-549221" y="0"/>
            <a:ext cx="14662915" cy="43227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18A0BA-880A-6FC3-0CEF-5793557D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4087190"/>
            <a:ext cx="4377232" cy="15099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Owner &amp; Project Lead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1DA560-1B05-4803-C2FA-7EA9D4FBD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527" y="4551037"/>
            <a:ext cx="6638545" cy="1509935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Who is SAVE22?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501(c)3 private non-profit organization focused on fighting military veteran, active duty, and first responder suicide </a:t>
            </a:r>
          </a:p>
          <a:p>
            <a:r>
              <a:rPr lang="en-US" sz="2000" dirty="0">
                <a:solidFill>
                  <a:schemeClr val="tx2"/>
                </a:solidFill>
              </a:rPr>
              <a:t>Facility Ownership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SAVE22 owns the facility and will provide counseling, aquatic therapy, and mental health resources for veterans, active military, and first responders and their families</a:t>
            </a:r>
          </a:p>
        </p:txBody>
      </p:sp>
      <p:pic>
        <p:nvPicPr>
          <p:cNvPr id="6" name="Content Placeholder 7" descr="A red white and blue flag&#10;&#10;AI-generated content may be incorrect.">
            <a:extLst>
              <a:ext uri="{FF2B5EF4-FFF2-40B4-BE49-F238E27FC236}">
                <a16:creationId xmlns:a16="http://schemas.microsoft.com/office/drawing/2014/main" id="{145BA751-FAD7-8E2A-C270-A3E6CF495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7" y="5312450"/>
            <a:ext cx="3629608" cy="11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391661-7B1B-DF94-A9EE-3B0CC5B4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5" b="16075"/>
          <a:stretch/>
        </p:blipFill>
        <p:spPr>
          <a:xfrm>
            <a:off x="-36129" y="0"/>
            <a:ext cx="12228129" cy="46669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303AFE-FB49-7CE0-006B-6BCC0F9E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" y="3883764"/>
            <a:ext cx="2962656" cy="15099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Project Impact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1A84C9-4B11-47FF-E214-598DADD0E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112" y="3931921"/>
            <a:ext cx="7781543" cy="270662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Outcomes to include: </a:t>
            </a:r>
          </a:p>
          <a:p>
            <a:r>
              <a:rPr lang="en-US" sz="1800" dirty="0">
                <a:solidFill>
                  <a:schemeClr val="tx2"/>
                </a:solidFill>
              </a:rPr>
              <a:t>1200-1400 people served annually</a:t>
            </a:r>
          </a:p>
          <a:p>
            <a:r>
              <a:rPr lang="en-US" sz="1800" dirty="0">
                <a:solidFill>
                  <a:schemeClr val="tx2"/>
                </a:solidFill>
              </a:rPr>
              <a:t>125+ students per event served through four or more school districts </a:t>
            </a:r>
          </a:p>
          <a:p>
            <a:r>
              <a:rPr lang="en-US" sz="1800" dirty="0">
                <a:solidFill>
                  <a:schemeClr val="tx2"/>
                </a:solidFill>
              </a:rPr>
              <a:t>30+ new jobs created in the county</a:t>
            </a:r>
          </a:p>
          <a:p>
            <a:r>
              <a:rPr lang="en-US" sz="1800" dirty="0">
                <a:solidFill>
                  <a:schemeClr val="tx2"/>
                </a:solidFill>
              </a:rPr>
              <a:t>centralized healthcare services in a “healthcare desert” </a:t>
            </a:r>
          </a:p>
          <a:p>
            <a:r>
              <a:rPr lang="en-US" sz="1800" dirty="0">
                <a:solidFill>
                  <a:schemeClr val="tx2"/>
                </a:solidFill>
              </a:rPr>
              <a:t>potential for Latch Key programs for after-school youth</a:t>
            </a:r>
          </a:p>
          <a:p>
            <a:r>
              <a:rPr lang="en-US" sz="1800" dirty="0">
                <a:solidFill>
                  <a:schemeClr val="tx2"/>
                </a:solidFill>
              </a:rPr>
              <a:t>mini-museum to honor Military Veterans and First Responders of Carroll County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F03B7-8BBD-F4BE-CC8F-2E7D8E99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57" y="5280427"/>
            <a:ext cx="3633531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7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C05E1-DC48-8E33-7EC3-D3BA57C4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4925DA-7981-EEDA-AEAB-AE49BFF03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B6145E76-75C2-9057-01F8-A77A5D6E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1" r="-1" b="-1"/>
          <a:stretch/>
        </p:blipFill>
        <p:spPr>
          <a:xfrm>
            <a:off x="0" y="0"/>
            <a:ext cx="12228129" cy="46669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121195-9100-F5F4-807B-936E63121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E5538B-C1B0-5BDC-119B-F2B65B9C2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C4C66D2-59C8-FA33-C7FE-6F1870237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7925BF-CBA0-5000-8514-2021A57CF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7874F3-2777-4563-6FA6-DFAC5C2BF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9BE0E0-574F-8A7E-A578-0E42330A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1" y="3883764"/>
            <a:ext cx="3633531" cy="15099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Budget &amp; Request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FE1235-B644-856E-7BF5-B5C14DFC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7896" y="4087189"/>
            <a:ext cx="7543799" cy="27708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Total Request Today = $6,000,000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Leverage / Commitments = $346,663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United Way = $31,563 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Grahams (private) = $35,000 p/yr for five years = $175,000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Governor’s Office of Appalachia = $100,100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Carroll County Commissioners TA funding = $40,000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In-kind = thousands of volunteer hours (priceless!)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Total project cost = $10,000,000 (Phases I, II, III = $6,000,000)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6ACA6-C192-219C-D451-004294D2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57" y="5280427"/>
            <a:ext cx="3633531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F66DF5-E18D-B7C0-0C10-DB22092B8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260" y="0"/>
            <a:ext cx="10225740" cy="68158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563B5-D257-D7CD-2A0B-21A58C6F90B6}"/>
              </a:ext>
            </a:extLst>
          </p:cNvPr>
          <p:cNvSpPr txBox="1"/>
          <p:nvPr/>
        </p:nvSpPr>
        <p:spPr>
          <a:xfrm>
            <a:off x="155448" y="128016"/>
            <a:ext cx="215798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Phased funding approach </a:t>
            </a:r>
          </a:p>
          <a:p>
            <a:endParaRPr lang="en-US" dirty="0"/>
          </a:p>
          <a:p>
            <a:r>
              <a:rPr lang="en-US" dirty="0"/>
              <a:t>Phase 1 = $4m</a:t>
            </a:r>
          </a:p>
          <a:p>
            <a:endParaRPr lang="en-US" dirty="0"/>
          </a:p>
          <a:p>
            <a:r>
              <a:rPr lang="en-US" dirty="0"/>
              <a:t>Phase 2 = $1.5m</a:t>
            </a:r>
          </a:p>
          <a:p>
            <a:endParaRPr lang="en-US" dirty="0"/>
          </a:p>
          <a:p>
            <a:r>
              <a:rPr lang="en-US" dirty="0"/>
              <a:t>Phase 3 = $500k</a:t>
            </a:r>
          </a:p>
          <a:p>
            <a:endParaRPr lang="en-US" dirty="0"/>
          </a:p>
          <a:p>
            <a:r>
              <a:rPr lang="en-US" dirty="0"/>
              <a:t>Phase 4 = $2m</a:t>
            </a:r>
          </a:p>
          <a:p>
            <a:endParaRPr lang="en-US" dirty="0"/>
          </a:p>
          <a:p>
            <a:r>
              <a:rPr lang="en-US" dirty="0"/>
              <a:t>Phase 5 = $1.7m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7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soldier saluting with the sun behind him&#10;&#10;AI-generated content may be incorrect.">
            <a:extLst>
              <a:ext uri="{FF2B5EF4-FFF2-40B4-BE49-F238E27FC236}">
                <a16:creationId xmlns:a16="http://schemas.microsoft.com/office/drawing/2014/main" id="{99B4CBCF-AFC8-F6E4-D5A9-263F5D9F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r="17792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Content Placeholder 4" descr="A blue and red circle with white text&#10;&#10;AI-generated content may be incorrect.">
            <a:extLst>
              <a:ext uri="{FF2B5EF4-FFF2-40B4-BE49-F238E27FC236}">
                <a16:creationId xmlns:a16="http://schemas.microsoft.com/office/drawing/2014/main" id="{3799C81B-1397-19D9-5164-166D3C3345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858" r="2923" b="-1858"/>
          <a:stretch/>
        </p:blipFill>
        <p:spPr>
          <a:xfrm>
            <a:off x="4992624" y="10"/>
            <a:ext cx="719937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1BF43-4E9D-7F85-CB57-4BAF9CB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" y="4067659"/>
            <a:ext cx="5177153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consideration &amp; interest! </a:t>
            </a:r>
          </a:p>
        </p:txBody>
      </p:sp>
    </p:spTree>
    <p:extLst>
      <p:ext uri="{BB962C8B-B14F-4D97-AF65-F5344CB8AC3E}">
        <p14:creationId xmlns:p14="http://schemas.microsoft.com/office/powerpoint/2010/main" val="3381361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5648</TotalTime>
  <Words>440</Words>
  <Application>Microsoft Office PowerPoint</Application>
  <PresentationFormat>Widescreen</PresentationFormat>
  <Paragraphs>55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Project Objectives:  Why? How?  </vt:lpstr>
      <vt:lpstr>Service Area &amp; Partnerships</vt:lpstr>
      <vt:lpstr>Relations &amp; Gratitude</vt:lpstr>
      <vt:lpstr>Owner &amp; Project Lead</vt:lpstr>
      <vt:lpstr>Project Impact</vt:lpstr>
      <vt:lpstr>Budget &amp; Request </vt:lpstr>
      <vt:lpstr>PowerPoint Presentation</vt:lpstr>
      <vt:lpstr>Thank you for your consideration &amp; interest!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Vicki Maple</dc:creator>
  <cp:lastModifiedBy>Vicki Maple</cp:lastModifiedBy>
  <cp:revision>2</cp:revision>
  <dcterms:created xsi:type="dcterms:W3CDTF">2025-04-17T22:13:10Z</dcterms:created>
  <dcterms:modified xsi:type="dcterms:W3CDTF">2025-04-30T10:28:05Z</dcterms:modified>
</cp:coreProperties>
</file>